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8" r:id="rId2"/>
    <p:sldId id="276" r:id="rId3"/>
    <p:sldId id="259" r:id="rId4"/>
    <p:sldId id="261" r:id="rId5"/>
    <p:sldId id="277" r:id="rId6"/>
    <p:sldId id="274" r:id="rId7"/>
    <p:sldId id="275" r:id="rId8"/>
    <p:sldId id="263" r:id="rId9"/>
    <p:sldId id="264" r:id="rId10"/>
    <p:sldId id="266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FF00"/>
    <a:srgbClr val="990000"/>
    <a:srgbClr val="663300"/>
    <a:srgbClr val="CC9900"/>
    <a:srgbClr val="003300"/>
    <a:srgbClr val="66FF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54" autoAdjust="0"/>
  </p:normalViewPr>
  <p:slideViewPr>
    <p:cSldViewPr>
      <p:cViewPr varScale="1">
        <p:scale>
          <a:sx n="57" d="100"/>
          <a:sy n="57" d="100"/>
        </p:scale>
        <p:origin x="-4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8933560-59C5-4AF8-93AF-DF5DCF03FF76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E7EB704-A924-4A4B-A520-EE9F747203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46"/>
          <p:cNvGrpSpPr>
            <a:grpSpLocks/>
          </p:cNvGrpSpPr>
          <p:nvPr userDrawn="1"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34" descr="water_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0" descr="fire14"/>
          <p:cNvPicPr>
            <a:picLocks noChangeAspect="1" noChangeArrowheads="1" noCrop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1" descr="B_Fly26"/>
          <p:cNvPicPr>
            <a:picLocks noChangeAspect="1" noChangeArrowheads="1" noCrop="1"/>
          </p:cNvPicPr>
          <p:nvPr userDrawn="1"/>
        </p:nvPicPr>
        <p:blipFill>
          <a:blip r:embed="rId7" cstate="print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2" descr="B_Fly26"/>
          <p:cNvPicPr>
            <a:picLocks noChangeAspect="1" noChangeArrowheads="1" noCrop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3" descr="bupestrid beetle 5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55" descr="WB01292_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CD6C9-44FD-422F-A2A8-B8F97F1459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6CA60-AB2F-40F8-9EDC-93AC3F3CA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9519D-B9C4-4809-95C9-7199DA715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30A78-6491-47F5-824D-798FEEAA61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242FF-64CD-430D-948F-F887B818F1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9EAEB-3A1B-4CCB-AD63-B6119BAEF2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34C60-40BE-49AC-A4D3-1AB68D40E0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E8429-44DF-43C8-9E1A-68C73F1613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72CE9-60D8-4FA2-B146-BD6328E74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3F9C9-8622-49E0-BE77-CF910EA1A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742EA-2E85-4C9C-A522-F1C1DFCA3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57276-A4B1-465D-B176-AEC2D078D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01639-2623-4C7B-8BFC-F4CAE938B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8BE7A-19D1-43AD-AFFC-9A5CC33EA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8" name="Picture 11" descr="water_2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C1DBA0C-1C8D-4C97-8ECE-690C6246C1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3" name="Freeform 9"/>
          <p:cNvSpPr>
            <a:spLocks/>
          </p:cNvSpPr>
          <p:nvPr userDrawn="1"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6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7" name="Содержимое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8C89A0-BF55-4A64-868C-AAFC269E5907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5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4036" name="Picture 4" descr="grach_012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0" y="1524000"/>
            <a:ext cx="6705600" cy="4876800"/>
          </a:xfrm>
          <a:noFill/>
        </p:spPr>
      </p:pic>
      <p:pic>
        <p:nvPicPr>
          <p:cNvPr id="44046" name="Picture 14" descr="skvorez18"/>
          <p:cNvPicPr>
            <a:picLocks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14600" y="1447800"/>
            <a:ext cx="4648200" cy="5029200"/>
          </a:xfrm>
          <a:noFill/>
        </p:spPr>
      </p:pic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4343400" y="609600"/>
            <a:ext cx="1046163" cy="557213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8000"/>
                </a:solidFill>
              </a:rPr>
              <a:t>Грач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4038600" y="533400"/>
            <a:ext cx="1728788" cy="557213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8000"/>
                </a:solidFill>
              </a:rPr>
              <a:t>Скворец</a:t>
            </a:r>
          </a:p>
        </p:txBody>
      </p:sp>
      <p:pic>
        <p:nvPicPr>
          <p:cNvPr id="44043" name="Picture 11" descr="жавор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371600" y="1447800"/>
            <a:ext cx="6934200" cy="5105400"/>
          </a:xfrm>
          <a:noFill/>
        </p:spPr>
      </p:pic>
      <p:sp>
        <p:nvSpPr>
          <p:cNvPr id="44050" name="Text Box 18"/>
          <p:cNvSpPr txBox="1">
            <a:spLocks noChangeArrowheads="1"/>
          </p:cNvSpPr>
          <p:nvPr/>
        </p:nvSpPr>
        <p:spPr bwMode="auto">
          <a:xfrm>
            <a:off x="3810000" y="533400"/>
            <a:ext cx="2222500" cy="557213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8000"/>
                </a:solidFill>
              </a:rPr>
              <a:t>Жаворонок</a:t>
            </a:r>
          </a:p>
        </p:txBody>
      </p:sp>
      <p:sp>
        <p:nvSpPr>
          <p:cNvPr id="12297" name="Содержимое 1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8" name="Номер слайда 9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90293EC-8455-4946-ACFA-190D45200101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9" grpId="0" animBg="1"/>
      <p:bldP spid="44049" grpId="1" animBg="1"/>
      <p:bldP spid="44039" grpId="0" animBg="1"/>
      <p:bldP spid="44039" grpId="1" animBg="1"/>
      <p:bldP spid="44050" grpId="0" animBg="1"/>
      <p:bldP spid="4405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3252" name="Picture 4" descr="lastochka4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43400" y="228600"/>
            <a:ext cx="4114800" cy="2971800"/>
          </a:xfrm>
          <a:noFill/>
        </p:spPr>
      </p:pic>
      <p:pic>
        <p:nvPicPr>
          <p:cNvPr id="53255" name="Picture 7" descr="strig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" y="3505200"/>
            <a:ext cx="3810000" cy="2743200"/>
          </a:xfrm>
          <a:noFill/>
        </p:spPr>
      </p:pic>
      <p:pic>
        <p:nvPicPr>
          <p:cNvPr id="53258" name="Picture 10" descr="стриж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2000" y="3505200"/>
            <a:ext cx="3970338" cy="2743200"/>
          </a:xfrm>
          <a:noFill/>
        </p:spPr>
      </p:pic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2174875" y="2325688"/>
            <a:ext cx="1516063" cy="495300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008000"/>
                </a:solidFill>
              </a:rPr>
              <a:t>Ласточка</a:t>
            </a:r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3810000" y="6172200"/>
            <a:ext cx="1368425" cy="495300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8000"/>
                </a:solidFill>
              </a:rPr>
              <a:t>Стрижи</a:t>
            </a:r>
          </a:p>
        </p:txBody>
      </p:sp>
      <p:sp>
        <p:nvSpPr>
          <p:cNvPr id="13320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9FDBFFF-B468-4711-9FA6-FCBB0A8CA0BD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1" grpId="0" animBg="1"/>
      <p:bldP spid="5326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FF0000"/>
                </a:solidFill>
              </a:rPr>
              <a:t>Явления в природе, которые происходят с наступлением весны</a:t>
            </a: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2422525" y="5599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62000" y="1752600"/>
            <a:ext cx="6096000" cy="4940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500" dirty="0">
                <a:solidFill>
                  <a:schemeClr val="accent2">
                    <a:lumMod val="75000"/>
                  </a:schemeClr>
                </a:solidFill>
              </a:rPr>
              <a:t>Таяние снега</a:t>
            </a:r>
          </a:p>
          <a:p>
            <a:pPr>
              <a:defRPr/>
            </a:pPr>
            <a:r>
              <a:rPr lang="ru-RU" sz="3500" dirty="0">
                <a:solidFill>
                  <a:schemeClr val="accent2">
                    <a:lumMod val="75000"/>
                  </a:schemeClr>
                </a:solidFill>
              </a:rPr>
              <a:t> Таяние льда, ледоход</a:t>
            </a:r>
          </a:p>
          <a:p>
            <a:pPr>
              <a:defRPr/>
            </a:pPr>
            <a:r>
              <a:rPr lang="ru-RU" sz="3500" dirty="0">
                <a:solidFill>
                  <a:schemeClr val="accent2">
                    <a:lumMod val="75000"/>
                  </a:schemeClr>
                </a:solidFill>
              </a:rPr>
              <a:t>Первые листочки</a:t>
            </a:r>
          </a:p>
          <a:p>
            <a:pPr>
              <a:defRPr/>
            </a:pPr>
            <a:r>
              <a:rPr lang="ru-RU" sz="3500" dirty="0">
                <a:solidFill>
                  <a:schemeClr val="accent2">
                    <a:lumMod val="75000"/>
                  </a:schemeClr>
                </a:solidFill>
              </a:rPr>
              <a:t>Проталины</a:t>
            </a:r>
          </a:p>
          <a:p>
            <a:pPr>
              <a:defRPr/>
            </a:pPr>
            <a:r>
              <a:rPr lang="ru-RU" sz="3500" dirty="0">
                <a:solidFill>
                  <a:schemeClr val="accent2">
                    <a:lumMod val="75000"/>
                  </a:schemeClr>
                </a:solidFill>
              </a:rPr>
              <a:t>Появление цветов-первоцветов</a:t>
            </a:r>
          </a:p>
          <a:p>
            <a:pPr>
              <a:defRPr/>
            </a:pPr>
            <a:r>
              <a:rPr lang="ru-RU" sz="3500" dirty="0">
                <a:solidFill>
                  <a:schemeClr val="accent2">
                    <a:lumMod val="75000"/>
                  </a:schemeClr>
                </a:solidFill>
              </a:rPr>
              <a:t>Прилет птиц</a:t>
            </a:r>
            <a:endParaRPr lang="en-US" sz="35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3500" dirty="0">
                <a:solidFill>
                  <a:schemeClr val="accent2">
                    <a:lumMod val="75000"/>
                  </a:schemeClr>
                </a:solidFill>
              </a:rPr>
              <a:t>Солнце </a:t>
            </a:r>
            <a:r>
              <a:rPr lang="ru-RU" sz="3500">
                <a:solidFill>
                  <a:schemeClr val="accent2">
                    <a:lumMod val="75000"/>
                  </a:schemeClr>
                </a:solidFill>
              </a:rPr>
              <a:t>сильнее пригревает</a:t>
            </a:r>
            <a:endParaRPr lang="en-US" sz="35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endParaRPr lang="ru-RU" sz="35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341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487AA7B-FB0E-494C-8F30-8AD86BB8E6A7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8000"/>
                </a:solidFill>
              </a:rPr>
              <a:t>План: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r>
              <a:rPr lang="ru-RU" b="1" smtClean="0">
                <a:solidFill>
                  <a:srgbClr val="008000"/>
                </a:solidFill>
              </a:rPr>
              <a:t>положение солнца;</a:t>
            </a:r>
          </a:p>
          <a:p>
            <a:r>
              <a:rPr lang="ru-RU" b="1" smtClean="0">
                <a:solidFill>
                  <a:srgbClr val="008000"/>
                </a:solidFill>
              </a:rPr>
              <a:t>продолжительность дня;</a:t>
            </a:r>
          </a:p>
          <a:p>
            <a:r>
              <a:rPr lang="ru-RU" b="1" smtClean="0">
                <a:solidFill>
                  <a:srgbClr val="008000"/>
                </a:solidFill>
              </a:rPr>
              <a:t>состояние неба;</a:t>
            </a:r>
          </a:p>
          <a:p>
            <a:r>
              <a:rPr lang="ru-RU" b="1" smtClean="0">
                <a:solidFill>
                  <a:srgbClr val="008000"/>
                </a:solidFill>
              </a:rPr>
              <a:t>температура воздуха;</a:t>
            </a:r>
          </a:p>
          <a:p>
            <a:r>
              <a:rPr lang="ru-RU" b="1" smtClean="0">
                <a:solidFill>
                  <a:srgbClr val="008000"/>
                </a:solidFill>
              </a:rPr>
              <a:t>осадки;</a:t>
            </a:r>
          </a:p>
        </p:txBody>
      </p:sp>
      <p:sp>
        <p:nvSpPr>
          <p:cNvPr id="410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7302088-1C38-455F-B714-D85311C7E88F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3300"/>
                </a:solidFill>
              </a:rPr>
              <a:t>Весна – </a:t>
            </a:r>
            <a:br>
              <a:rPr lang="ru-RU" sz="4000" b="1" smtClean="0">
                <a:solidFill>
                  <a:srgbClr val="003300"/>
                </a:solidFill>
              </a:rPr>
            </a:br>
            <a:r>
              <a:rPr lang="ru-RU" sz="4000" b="1" smtClean="0">
                <a:solidFill>
                  <a:srgbClr val="003300"/>
                </a:solidFill>
              </a:rPr>
              <a:t>природа пробуждается</a:t>
            </a:r>
            <a:r>
              <a:rPr lang="ru-RU" sz="4000" smtClean="0">
                <a:solidFill>
                  <a:srgbClr val="003300"/>
                </a:solidFill>
              </a:rPr>
              <a:t>.</a:t>
            </a:r>
          </a:p>
        </p:txBody>
      </p:sp>
      <p:pic>
        <p:nvPicPr>
          <p:cNvPr id="9223" name="Picture 7" descr="mart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3276600"/>
            <a:ext cx="2708275" cy="2895600"/>
          </a:xfrm>
          <a:noFill/>
        </p:spPr>
      </p:pic>
      <p:pic>
        <p:nvPicPr>
          <p:cNvPr id="9225" name="Picture 9" descr="ig03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0" y="3276600"/>
            <a:ext cx="2819400" cy="2895600"/>
          </a:xfrm>
          <a:noFill/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838200" y="2009775"/>
            <a:ext cx="1230313" cy="557213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6600"/>
                </a:solidFill>
              </a:rPr>
              <a:t>МАРТ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657600" y="2009775"/>
            <a:ext cx="1712913" cy="557213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6600"/>
                </a:solidFill>
              </a:rPr>
              <a:t>АПРЕЛЬ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010400" y="2057400"/>
            <a:ext cx="1031875" cy="557213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6600"/>
                </a:solidFill>
              </a:rPr>
              <a:t>МАЙ</a:t>
            </a:r>
          </a:p>
        </p:txBody>
      </p:sp>
      <p:pic>
        <p:nvPicPr>
          <p:cNvPr id="9233" name="Picture 17" descr="266395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096000" y="3276600"/>
            <a:ext cx="2832100" cy="2895600"/>
          </a:xfrm>
        </p:spPr>
      </p:pic>
      <p:sp>
        <p:nvSpPr>
          <p:cNvPr id="5129" name="Номер слайда 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AA15557-B9B5-45C6-8EE2-920D90F8C61C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 animBg="1"/>
      <p:bldP spid="92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04800" y="5867400"/>
            <a:ext cx="3827463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А.К. Саврасов «Грачи прилетели»</a:t>
            </a:r>
          </a:p>
        </p:txBody>
      </p:sp>
      <p:pic>
        <p:nvPicPr>
          <p:cNvPr id="15369" name="Picture 9" descr="00000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91000" y="228600"/>
            <a:ext cx="4648200" cy="6248400"/>
          </a:xfrm>
        </p:spPr>
      </p:pic>
      <p:sp>
        <p:nvSpPr>
          <p:cNvPr id="614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B96481-1C2E-4823-A65A-3D33E66F2315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008000"/>
                </a:solidFill>
              </a:rPr>
              <a:t>Главный вопрос нашего урока: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8000"/>
                </a:solidFill>
              </a:rPr>
              <a:t>Какие изменения произошли в природе с наступлением весны? </a:t>
            </a:r>
            <a:endParaRPr lang="ru-RU" smtClean="0">
              <a:solidFill>
                <a:srgbClr val="008000"/>
              </a:solidFill>
            </a:endParaRPr>
          </a:p>
          <a:p>
            <a:pPr>
              <a:buFontTx/>
              <a:buNone/>
            </a:pPr>
            <a:r>
              <a:rPr lang="ru-RU" b="1" smtClean="0">
                <a:solidFill>
                  <a:srgbClr val="008000"/>
                </a:solidFill>
              </a:rPr>
              <a:t>                        </a:t>
            </a:r>
            <a:r>
              <a:rPr lang="ru-RU" b="1" i="1" u="sng" smtClean="0">
                <a:solidFill>
                  <a:srgbClr val="008000"/>
                </a:solidFill>
              </a:rPr>
              <a:t>открытие:</a:t>
            </a:r>
          </a:p>
          <a:p>
            <a:pPr>
              <a:buFontTx/>
              <a:buNone/>
            </a:pPr>
            <a:r>
              <a:rPr lang="ru-RU" smtClean="0">
                <a:solidFill>
                  <a:srgbClr val="008000"/>
                </a:solidFill>
              </a:rPr>
              <a:t>Солнце стало больше пригревать; дни стали длиннее</a:t>
            </a:r>
          </a:p>
          <a:p>
            <a:pPr>
              <a:buFontTx/>
              <a:buNone/>
            </a:pPr>
            <a:r>
              <a:rPr lang="ru-RU" smtClean="0">
                <a:solidFill>
                  <a:srgbClr val="008000"/>
                </a:solidFill>
              </a:rPr>
              <a:t> - </a:t>
            </a:r>
            <a:r>
              <a:rPr lang="ru-RU" b="1" smtClean="0">
                <a:solidFill>
                  <a:srgbClr val="008000"/>
                </a:solidFill>
              </a:rPr>
              <a:t>главная причина весенних явлений</a:t>
            </a:r>
            <a:r>
              <a:rPr lang="ru-RU" smtClean="0">
                <a:solidFill>
                  <a:srgbClr val="008000"/>
                </a:solidFill>
              </a:rPr>
              <a:t>.</a:t>
            </a:r>
            <a:endParaRPr lang="ru-RU" b="1" i="1" u="sng" smtClean="0">
              <a:solidFill>
                <a:srgbClr val="008000"/>
              </a:solidFill>
            </a:endParaRPr>
          </a:p>
          <a:p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EBD8637-38C0-49CA-8F8F-59B6E873C721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первые проталины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67200" y="304800"/>
            <a:ext cx="4572000" cy="6248400"/>
          </a:xfrm>
          <a:noFill/>
        </p:spPr>
      </p:pic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228600" y="5791200"/>
            <a:ext cx="3697288" cy="557213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8000"/>
                </a:solidFill>
              </a:rPr>
              <a:t>Первые проталины</a:t>
            </a:r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6EA485C-87D9-4442-B51F-2A34A26CF95E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32930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76400"/>
            <a:ext cx="4191000" cy="3048000"/>
          </a:xfrm>
          <a:noFill/>
        </p:spPr>
      </p:pic>
      <p:pic>
        <p:nvPicPr>
          <p:cNvPr id="64519" name="Picture 7" descr="123694186008056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24400" y="2133600"/>
            <a:ext cx="4038600" cy="3048000"/>
          </a:xfrm>
          <a:noFill/>
        </p:spPr>
      </p:pic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1066800" y="914400"/>
            <a:ext cx="3068638" cy="739775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8000"/>
                </a:solidFill>
              </a:rPr>
              <a:t>Половодье</a:t>
            </a:r>
          </a:p>
        </p:txBody>
      </p:sp>
      <p:pic>
        <p:nvPicPr>
          <p:cNvPr id="64523" name="Picture 11" descr="i162265_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343400" y="304800"/>
            <a:ext cx="4572000" cy="6248400"/>
          </a:xfrm>
          <a:noFill/>
        </p:spPr>
      </p:pic>
      <p:sp>
        <p:nvSpPr>
          <p:cNvPr id="64526" name="Text Box 14"/>
          <p:cNvSpPr txBox="1">
            <a:spLocks noChangeArrowheads="1"/>
          </p:cNvSpPr>
          <p:nvPr/>
        </p:nvSpPr>
        <p:spPr bwMode="auto">
          <a:xfrm>
            <a:off x="285750" y="5562600"/>
            <a:ext cx="3821113" cy="984250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>
                <a:solidFill>
                  <a:srgbClr val="008000"/>
                </a:solidFill>
              </a:rPr>
              <a:t>И.Левитан.</a:t>
            </a:r>
          </a:p>
          <a:p>
            <a:pPr algn="ctr"/>
            <a:r>
              <a:rPr lang="ru-RU" sz="2800">
                <a:solidFill>
                  <a:srgbClr val="008000"/>
                </a:solidFill>
              </a:rPr>
              <a:t>Весна. Большая вода</a:t>
            </a:r>
          </a:p>
        </p:txBody>
      </p:sp>
      <p:sp>
        <p:nvSpPr>
          <p:cNvPr id="9223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049BE5D-C754-4F0F-88C3-F2A173385426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2" grpId="0" animBg="1"/>
      <p:bldP spid="64522" grpId="1" animBg="1"/>
      <p:bldP spid="645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       Раннецветущие растения</a:t>
            </a:r>
          </a:p>
        </p:txBody>
      </p:sp>
      <p:pic>
        <p:nvPicPr>
          <p:cNvPr id="19460" name="Picture 4" descr="mat_macheha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0" y="1219200"/>
            <a:ext cx="4191000" cy="5181600"/>
          </a:xfrm>
          <a:noFill/>
        </p:spPr>
      </p:pic>
      <p:pic>
        <p:nvPicPr>
          <p:cNvPr id="19462" name="Picture 6" descr="pic10934150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905000" y="1219200"/>
            <a:ext cx="6248400" cy="4343400"/>
          </a:xfrm>
          <a:noFill/>
        </p:spPr>
      </p:pic>
      <p:pic>
        <p:nvPicPr>
          <p:cNvPr id="19464" name="Picture 8" descr="000089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191000" y="1219200"/>
            <a:ext cx="3962400" cy="5334000"/>
          </a:xfrm>
          <a:noFill/>
        </p:spPr>
      </p:pic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762000" y="5715000"/>
            <a:ext cx="2832100" cy="557213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8000"/>
                </a:solidFill>
              </a:rPr>
              <a:t>Мать-и-мачеха</a:t>
            </a: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4191000" y="5943600"/>
            <a:ext cx="2395538" cy="557213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8000"/>
                </a:solidFill>
              </a:rPr>
              <a:t>Подснежник</a:t>
            </a: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1371600" y="5791200"/>
            <a:ext cx="1992313" cy="557213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8000"/>
                </a:solidFill>
              </a:rPr>
              <a:t>Медуница</a:t>
            </a: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1219200" y="5867400"/>
            <a:ext cx="1709738" cy="557213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Ландыш</a:t>
            </a: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2895600" y="5943600"/>
            <a:ext cx="184150" cy="523875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 b="1"/>
          </a:p>
        </p:txBody>
      </p:sp>
      <p:sp>
        <p:nvSpPr>
          <p:cNvPr id="10251" name="Содержимое 1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52" name="Номер слайда 1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3EC296-73FE-4474-B186-A3091EDC2A14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2" grpId="0" animBg="1"/>
      <p:bldP spid="19472" grpId="1" animBg="1"/>
      <p:bldP spid="19473" grpId="0" animBg="1"/>
      <p:bldP spid="19473" grpId="1" animBg="1"/>
      <p:bldP spid="19475" grpId="0" animBg="1"/>
      <p:bldP spid="1947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      </a:t>
            </a:r>
          </a:p>
        </p:txBody>
      </p:sp>
      <p:pic>
        <p:nvPicPr>
          <p:cNvPr id="24580" name="Picture 4" descr="mat_macheha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3581400"/>
            <a:ext cx="2057400" cy="2819400"/>
          </a:xfrm>
          <a:noFill/>
        </p:spPr>
      </p:pic>
      <p:pic>
        <p:nvPicPr>
          <p:cNvPr id="24582" name="Picture 6" descr="pic10934150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352800" y="685800"/>
            <a:ext cx="3352800" cy="2438400"/>
          </a:xfrm>
          <a:noFill/>
        </p:spPr>
      </p:pic>
      <p:pic>
        <p:nvPicPr>
          <p:cNvPr id="24584" name="Picture 8" descr="000089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867400" y="3581400"/>
            <a:ext cx="1981200" cy="2819400"/>
          </a:xfrm>
          <a:noFill/>
        </p:spPr>
      </p:pic>
      <p:sp>
        <p:nvSpPr>
          <p:cNvPr id="11270" name="Содержимое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71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6144C7B-9434-484A-A0A8-E8C5D9A74F28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629</TotalTime>
  <Words>120</Words>
  <Application>Microsoft Office PowerPoint</Application>
  <PresentationFormat>Экран (4:3)</PresentationFormat>
  <Paragraphs>51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Оформление по умолчанию</vt:lpstr>
      <vt:lpstr>Слайд 1</vt:lpstr>
      <vt:lpstr>План:</vt:lpstr>
      <vt:lpstr>Весна –  природа пробуждается.</vt:lpstr>
      <vt:lpstr>Слайд 4</vt:lpstr>
      <vt:lpstr>Главный вопрос нашего урока:</vt:lpstr>
      <vt:lpstr>Слайд 6</vt:lpstr>
      <vt:lpstr>Слайд 7</vt:lpstr>
      <vt:lpstr>        Раннецветущие растения</vt:lpstr>
      <vt:lpstr>       </vt:lpstr>
      <vt:lpstr>Слайд 10</vt:lpstr>
      <vt:lpstr>Слайд 11</vt:lpstr>
      <vt:lpstr>Явления в природе, которые происходят с наступлением весны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биология</dc:subject>
  <dc:creator>Стрелкова Н.</dc:creator>
  <cp:lastModifiedBy>admin</cp:lastModifiedBy>
  <cp:revision>39</cp:revision>
  <cp:lastPrinted>1601-01-01T00:00:00Z</cp:lastPrinted>
  <dcterms:created xsi:type="dcterms:W3CDTF">1601-01-01T00:00:00Z</dcterms:created>
  <dcterms:modified xsi:type="dcterms:W3CDTF">2020-03-28T17:50:40Z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